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_rels/presentation.xml.rels" ContentType="application/vnd.openxmlformats-package.relationships+xml"/>
  <Override PartName="/ppt/slideLayouts/slideLayout4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13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notesSlides/_rels/notesSlide12.xml.rels" ContentType="application/vnd.openxmlformats-package.relationships+xml"/>
  <Override PartName="/ppt/notesSlides/_rels/notesSlide10.xml.rels" ContentType="application/vnd.openxmlformats-package.relationships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9.jpeg" ContentType="image/jpeg"/>
  <Override PartName="/ppt/media/image8.jpeg" ContentType="image/jpeg"/>
  <Override PartName="/ppt/media/image7.jpeg" ContentType="image/jpeg"/>
  <Override PartName="/ppt/media/image10.jpeg" ContentType="image/jpeg"/>
  <Override PartName="/ppt/media/image2.jpeg" ContentType="image/jpeg"/>
  <Override PartName="/ppt/media/image12.jpeg" ContentType="image/jpeg"/>
  <Override PartName="/ppt/media/image6.jpeg" ContentType="image/jpeg"/>
  <Override PartName="/ppt/media/image16.jpeg" ContentType="image/jpeg"/>
  <Override PartName="/ppt/media/image1.png" ContentType="image/png"/>
  <Override PartName="/ppt/media/image17.png" ContentType="image/png"/>
  <Override PartName="/ppt/media/image13.png" ContentType="image/png"/>
  <Override PartName="/ppt/media/image19.png" ContentType="image/png"/>
  <Override PartName="/ppt/media/image18.png" ContentType="image/png"/>
  <Override PartName="/ppt/media/image20.png" ContentType="image/png"/>
  <Override PartName="/ppt/media/image5.png" ContentType="image/png"/>
  <Override PartName="/ppt/media/image4.jpeg" ContentType="image/jpeg"/>
  <Override PartName="/ppt/media/image15.png" ContentType="image/png"/>
  <Override PartName="/ppt/media/image3.jpeg" ContentType="image/jpeg"/>
  <Override PartName="/ppt/media/image11.jpeg" ContentType="image/jpeg"/>
  <Override PartName="/ppt/media/image14.png" ContentType="image/png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Georgia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XO Orie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dt" idx="1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 type="ftr" idx="1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233" name="PlaceHolder 6"/>
          <p:cNvSpPr>
            <a:spLocks noGrp="1"/>
          </p:cNvSpPr>
          <p:nvPr>
            <p:ph type="sldNum" idx="1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 algn="r">
              <a:buNone/>
            </a:pPr>
            <a:fld id="{290B3D58-E4F0-4C74-BE5D-18BEF15B1CC3}" type="slidenum">
              <a:rPr b="0" lang="ru-RU" sz="1400" spc="-1" strike="noStrike">
                <a:solidFill>
                  <a:srgbClr val="000000"/>
                </a:solidFill>
                <a:latin typeface="Tinos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9504DA1-919D-4C23-B150-4E7ED7FD6F8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BBB7E07-ED2D-460C-95CF-489C0E51CEB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9425370-8DDB-4B54-AEE7-89B4B4CED93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822924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57200" y="4508280"/>
            <a:ext cx="822924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645253C-CED6-4389-80DF-32CB763BB43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57200" y="4508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/>
          </p:nvPr>
        </p:nvSpPr>
        <p:spPr>
          <a:xfrm>
            <a:off x="4674240" y="4508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428EF3B-5FF5-4022-A54B-47CCEF5EAA8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26496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3239640" y="2249280"/>
            <a:ext cx="26496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22080" y="2249280"/>
            <a:ext cx="26496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/>
          </p:nvPr>
        </p:nvSpPr>
        <p:spPr>
          <a:xfrm>
            <a:off x="457200" y="4508280"/>
            <a:ext cx="26496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3" name="PlaceHolder 6"/>
          <p:cNvSpPr>
            <a:spLocks noGrp="1"/>
          </p:cNvSpPr>
          <p:nvPr>
            <p:ph/>
          </p:nvPr>
        </p:nvSpPr>
        <p:spPr>
          <a:xfrm>
            <a:off x="3239640" y="4508280"/>
            <a:ext cx="26496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4" name="PlaceHolder 7"/>
          <p:cNvSpPr>
            <a:spLocks noGrp="1"/>
          </p:cNvSpPr>
          <p:nvPr>
            <p:ph/>
          </p:nvPr>
        </p:nvSpPr>
        <p:spPr>
          <a:xfrm>
            <a:off x="6022080" y="4508280"/>
            <a:ext cx="26496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D227EF8-839B-4E9E-9B11-0C7CABBE656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1E238C7-F642-4C7F-BF27-B4CD00C4D92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4BC582C-0334-46B1-BA40-D3CC5BE1258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276BF2E-FF98-4C1D-834C-EDC219D78D1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4015800" cy="432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674240" y="2249280"/>
            <a:ext cx="4015800" cy="432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C9EF7D2-8ED3-4DB3-9C9B-87728B3F62A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E4A006E-98A7-44B5-BB3F-D46F6C7EE50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1143000"/>
            <a:ext cx="8229240" cy="494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43B2D2E-0593-4A10-A40B-686ACE06A0B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4674240" y="2249280"/>
            <a:ext cx="4015800" cy="432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457200" y="4508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4E825E2-D6BF-4BBA-AB50-541C46F1243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subTitle"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C1D90BB-A455-4D10-93A7-CA2B7F68DD8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4015800" cy="432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674240" y="4508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7A60476-AF68-4962-813B-3C8E358DBAC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57200" y="4508280"/>
            <a:ext cx="822924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8E73B21-FF1E-4AEF-B083-11788045137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822924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57200" y="4508280"/>
            <a:ext cx="822924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1D16074-1B8F-45A2-BC06-4BC5935FB7A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457200" y="4508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4674240" y="4508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5956FEC-40B2-426C-966F-38B17015C88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26496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3239640" y="2249280"/>
            <a:ext cx="26496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22080" y="2249280"/>
            <a:ext cx="26496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457200" y="4508280"/>
            <a:ext cx="26496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/>
          </p:nvPr>
        </p:nvSpPr>
        <p:spPr>
          <a:xfrm>
            <a:off x="3239640" y="4508280"/>
            <a:ext cx="26496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/>
          </p:nvPr>
        </p:nvSpPr>
        <p:spPr>
          <a:xfrm>
            <a:off x="6022080" y="4508280"/>
            <a:ext cx="26496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61B4790-8B6A-4B2E-8370-AE5A48F1E43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ECDC331-8FAE-496E-8224-2467B42A67B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3A062AC-8B37-4601-9F68-4D1DE44BDC7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A8D7CCE-BB7B-417E-B253-2BACE52521C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4015800" cy="432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674240" y="2249280"/>
            <a:ext cx="4015800" cy="432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4A2FE86-7E6E-4309-AA3F-62284BC3EF2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372C514-011B-4F08-A29B-82EA49E397A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EB4E951-1929-46D1-831A-E038F01A40B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457200" y="1143000"/>
            <a:ext cx="8229240" cy="494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C02E623-689E-40A7-8019-6D06A0EF5C0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4674240" y="2249280"/>
            <a:ext cx="4015800" cy="432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457200" y="4508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191E440-3D2E-48DE-AA1E-6B5E4AB206C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4015800" cy="432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4674240" y="4508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E4AE7A8-F972-419C-8116-885AF3A6DFA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457200" y="4508280"/>
            <a:ext cx="822924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AEAE85F-E79C-4D78-8ADB-C8DA16C1AC5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822924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457200" y="4508280"/>
            <a:ext cx="822924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906CD1C-AA99-47E7-AA0D-0A51B784A05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/>
          </p:nvPr>
        </p:nvSpPr>
        <p:spPr>
          <a:xfrm>
            <a:off x="457200" y="4508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/>
          </p:nvPr>
        </p:nvSpPr>
        <p:spPr>
          <a:xfrm>
            <a:off x="4674240" y="4508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1A08851-C532-4C40-B05B-B486F5CF0D0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26496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3239640" y="2249280"/>
            <a:ext cx="26496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/>
          </p:nvPr>
        </p:nvSpPr>
        <p:spPr>
          <a:xfrm>
            <a:off x="6022080" y="2249280"/>
            <a:ext cx="26496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/>
          </p:nvPr>
        </p:nvSpPr>
        <p:spPr>
          <a:xfrm>
            <a:off x="457200" y="4508280"/>
            <a:ext cx="26496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2" name="PlaceHolder 6"/>
          <p:cNvSpPr>
            <a:spLocks noGrp="1"/>
          </p:cNvSpPr>
          <p:nvPr>
            <p:ph/>
          </p:nvPr>
        </p:nvSpPr>
        <p:spPr>
          <a:xfrm>
            <a:off x="3239640" y="4508280"/>
            <a:ext cx="26496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3" name="PlaceHolder 7"/>
          <p:cNvSpPr>
            <a:spLocks noGrp="1"/>
          </p:cNvSpPr>
          <p:nvPr>
            <p:ph/>
          </p:nvPr>
        </p:nvSpPr>
        <p:spPr>
          <a:xfrm>
            <a:off x="6022080" y="4508280"/>
            <a:ext cx="26496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FF354FD-22B6-426E-BBC9-4C6C4731A87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BC570EC-02B4-47CC-8583-84D34F0FF69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24F594F-61AE-497E-8404-5651F887E05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D67C9A7-21A0-4EC4-9A69-CB4387A7316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4015800" cy="432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674240" y="2249280"/>
            <a:ext cx="4015800" cy="432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EA5FCBE-8F76-41A4-B2A3-CB59F92B2AE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4015800" cy="432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4674240" y="2249280"/>
            <a:ext cx="4015800" cy="432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72F6BD2-AFB7-4839-944E-9D1B7C2E5C0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09B5A79-9B56-409F-9073-32CE0DCBC3D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457200" y="1143000"/>
            <a:ext cx="8229240" cy="494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0532610-3527-45BD-8D64-EAA9A4F0D1F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4674240" y="2249280"/>
            <a:ext cx="4015800" cy="432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457200" y="4508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A0DCFF9-0695-43F0-BF54-46C1221EA43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4015800" cy="432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/>
          </p:nvPr>
        </p:nvSpPr>
        <p:spPr>
          <a:xfrm>
            <a:off x="4674240" y="4508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7825C6F-D6A0-4823-BDB7-6F16AD79EEC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/>
          </p:nvPr>
        </p:nvSpPr>
        <p:spPr>
          <a:xfrm>
            <a:off x="457200" y="4508280"/>
            <a:ext cx="822924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4912643-AD4B-4B86-ACC0-D6BC312E3BC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822924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457200" y="4508280"/>
            <a:ext cx="822924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3F5BAD3-0BB4-4CA7-A21A-EE1EF88347E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/>
          </p:nvPr>
        </p:nvSpPr>
        <p:spPr>
          <a:xfrm>
            <a:off x="457200" y="4508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/>
          </p:nvPr>
        </p:nvSpPr>
        <p:spPr>
          <a:xfrm>
            <a:off x="4674240" y="4508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3F30C4E-F970-4AC8-8C97-969BEC4A71A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26496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3239640" y="2249280"/>
            <a:ext cx="26496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/>
          </p:nvPr>
        </p:nvSpPr>
        <p:spPr>
          <a:xfrm>
            <a:off x="6022080" y="2249280"/>
            <a:ext cx="26496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/>
          </p:nvPr>
        </p:nvSpPr>
        <p:spPr>
          <a:xfrm>
            <a:off x="457200" y="4508280"/>
            <a:ext cx="26496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/>
          </p:nvPr>
        </p:nvSpPr>
        <p:spPr>
          <a:xfrm>
            <a:off x="3239640" y="4508280"/>
            <a:ext cx="26496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/>
          </p:nvPr>
        </p:nvSpPr>
        <p:spPr>
          <a:xfrm>
            <a:off x="6022080" y="4508280"/>
            <a:ext cx="26496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999F9CB-F470-43D6-A96F-692911A9646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8B3FF7F-090B-499F-8EDA-02E3A34FA58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subTitle"/>
          </p:nvPr>
        </p:nvSpPr>
        <p:spPr>
          <a:xfrm>
            <a:off x="457200" y="1143000"/>
            <a:ext cx="8229240" cy="494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EA25F60-039B-49E9-98B9-CD41C8AA0B4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674240" y="2249280"/>
            <a:ext cx="4015800" cy="432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457200" y="4508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F21337F-A52B-4F4A-B542-A5E2AD94BC9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4015800" cy="432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/>
          </p:nvPr>
        </p:nvSpPr>
        <p:spPr>
          <a:xfrm>
            <a:off x="4674240" y="4508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5A7E56D-2DD3-4BFA-A608-0ADBAE8BAC3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2249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674240" y="224928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457200" y="4508280"/>
            <a:ext cx="822924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A79E07E-CD4D-4823-8BCB-30FD5A74280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Прямоугольник 27" hidden="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/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" name="Прямоугольник 28" hidden="1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rgbClr val="424456">
              <a:alpha val="50000"/>
            </a:srgbClr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2" name="Прямоугольник 29" hidden="1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/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3" name="Прямоугольник 30" hidden="1"/>
          <p:cNvSpPr/>
          <p:nvPr/>
        </p:nvSpPr>
        <p:spPr>
          <a:xfrm flipV="1">
            <a:off x="5410080" y="360000"/>
            <a:ext cx="3733560" cy="90720"/>
          </a:xfrm>
          <a:prstGeom prst="rect">
            <a:avLst/>
          </a:prstGeom>
          <a:solidFill>
            <a:schemeClr val="accent2"/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4" name="Прямоугольник 31" hidden="1"/>
          <p:cNvSpPr/>
          <p:nvPr/>
        </p:nvSpPr>
        <p:spPr>
          <a:xfrm flipV="1">
            <a:off x="5410080" y="437040"/>
            <a:ext cx="3733560" cy="179640"/>
          </a:xfrm>
          <a:prstGeom prst="rect">
            <a:avLst/>
          </a:prstGeom>
          <a:solidFill>
            <a:schemeClr val="accent2"/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 useBgFill="1">
        <p:nvSpPr>
          <p:cNvPr id="5" name="Скругленный прямоугольник 32" hidden="1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20160" bIns="-2016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 useBgFill="1">
        <p:nvSpPr>
          <p:cNvPr id="6" name="Скругленный прямоугольник 33" hidden="1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11520" bIns="-1152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7" name="Прямоугольник 34" hidden="1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5000"/>
            </a:srgbClr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8" name="Прямоугольник 35" hidden="1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5000"/>
            </a:srgbClr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9" name="Прямоугольник 36" hidden="1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0" name="Прямоугольник 37" hidden="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1" name="Прямоугольник 38" hidden="1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2" name="Прямоугольник 39" hidden="1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0000"/>
            </a:srgbClr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3" name="Прямоугольник 22"/>
          <p:cNvSpPr/>
          <p:nvPr/>
        </p:nvSpPr>
        <p:spPr>
          <a:xfrm flipV="1">
            <a:off x="5410080" y="3809880"/>
            <a:ext cx="3733560" cy="90720"/>
          </a:xfrm>
          <a:prstGeom prst="rect">
            <a:avLst/>
          </a:prstGeom>
          <a:solidFill>
            <a:schemeClr val="accent2"/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4" name="Прямоугольник 23"/>
          <p:cNvSpPr/>
          <p:nvPr/>
        </p:nvSpPr>
        <p:spPr>
          <a:xfrm flipV="1">
            <a:off x="5410080" y="3897000"/>
            <a:ext cx="3733560" cy="191520"/>
          </a:xfrm>
          <a:prstGeom prst="rect">
            <a:avLst/>
          </a:prstGeom>
          <a:solidFill>
            <a:schemeClr val="accent2"/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5" name="Прямоугольник 24"/>
          <p:cNvSpPr/>
          <p:nvPr/>
        </p:nvSpPr>
        <p:spPr>
          <a:xfrm flipV="1">
            <a:off x="5410080" y="4115160"/>
            <a:ext cx="3733560" cy="8640"/>
          </a:xfrm>
          <a:prstGeom prst="rect">
            <a:avLst/>
          </a:prstGeom>
          <a:solidFill>
            <a:schemeClr val="accent2"/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36000" bIns="-36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6" name="Прямоугольник 25"/>
          <p:cNvSpPr/>
          <p:nvPr/>
        </p:nvSpPr>
        <p:spPr>
          <a:xfrm flipV="1">
            <a:off x="5410080" y="4164480"/>
            <a:ext cx="1965600" cy="18000"/>
          </a:xfrm>
          <a:prstGeom prst="rect">
            <a:avLst/>
          </a:prstGeom>
          <a:solidFill>
            <a:schemeClr val="accent2"/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26640" bIns="-2664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7" name="Прямоугольник 26"/>
          <p:cNvSpPr/>
          <p:nvPr/>
        </p:nvSpPr>
        <p:spPr>
          <a:xfrm flipV="1">
            <a:off x="5410080" y="4199400"/>
            <a:ext cx="1965600" cy="8640"/>
          </a:xfrm>
          <a:prstGeom prst="rect">
            <a:avLst/>
          </a:prstGeom>
          <a:solidFill>
            <a:schemeClr val="accent2"/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36000" bIns="-36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 useBgFill="1">
        <p:nvSpPr>
          <p:cNvPr id="18" name="Скругленный прямоугольник 29"/>
          <p:cNvSpPr/>
          <p:nvPr/>
        </p:nvSpPr>
        <p:spPr>
          <a:xfrm>
            <a:off x="5410080" y="3962520"/>
            <a:ext cx="3062880" cy="2700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20160" bIns="-2016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 useBgFill="1">
        <p:nvSpPr>
          <p:cNvPr id="19" name="Скругленный прямоугольник 30"/>
          <p:cNvSpPr/>
          <p:nvPr/>
        </p:nvSpPr>
        <p:spPr>
          <a:xfrm>
            <a:off x="7376400" y="4061160"/>
            <a:ext cx="1599840" cy="3636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11520" bIns="-1152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20" name="Прямоугольник 6"/>
          <p:cNvSpPr/>
          <p:nvPr/>
        </p:nvSpPr>
        <p:spPr>
          <a:xfrm>
            <a:off x="0" y="3649680"/>
            <a:ext cx="9143640" cy="243720"/>
          </a:xfrm>
          <a:prstGeom prst="rect">
            <a:avLst/>
          </a:prstGeom>
          <a:solidFill>
            <a:schemeClr val="accent2"/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21" name="Прямоугольник 9"/>
          <p:cNvSpPr/>
          <p:nvPr/>
        </p:nvSpPr>
        <p:spPr>
          <a:xfrm>
            <a:off x="0" y="3675600"/>
            <a:ext cx="9143640" cy="140400"/>
          </a:xfrm>
          <a:prstGeom prst="rect">
            <a:avLst/>
          </a:prstGeom>
          <a:solidFill>
            <a:schemeClr val="accent2"/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22" name="Прямоугольник 10"/>
          <p:cNvSpPr/>
          <p:nvPr/>
        </p:nvSpPr>
        <p:spPr>
          <a:xfrm flipV="1">
            <a:off x="6414120" y="3640320"/>
            <a:ext cx="2729520" cy="248040"/>
          </a:xfrm>
          <a:prstGeom prst="rect">
            <a:avLst/>
          </a:prstGeom>
          <a:solidFill>
            <a:schemeClr val="accent2"/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23" name="Прямоугольник 18"/>
          <p:cNvSpPr/>
          <p:nvPr/>
        </p:nvSpPr>
        <p:spPr>
          <a:xfrm>
            <a:off x="0" y="0"/>
            <a:ext cx="9143640" cy="3701520"/>
          </a:xfrm>
          <a:prstGeom prst="rect">
            <a:avLst/>
          </a:prstGeom>
          <a:solidFill>
            <a:srgbClr val="424456">
              <a:alpha val="50000"/>
            </a:srgbClr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401920"/>
            <a:ext cx="8457840" cy="1469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Trebuchet MS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dt" idx="1"/>
          </p:nvPr>
        </p:nvSpPr>
        <p:spPr>
          <a:xfrm>
            <a:off x="6705720" y="4206240"/>
            <a:ext cx="95976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0" lang="ru-RU" sz="800" spc="-1" strike="noStrike">
                <a:solidFill>
                  <a:schemeClr val="accent2"/>
                </a:solidFill>
                <a:latin typeface="Georg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800" spc="-1" strike="noStrike">
                <a:solidFill>
                  <a:schemeClr val="accent2"/>
                </a:solidFill>
                <a:latin typeface="Georgia"/>
              </a:rPr>
              <a:t>&lt;дата/время&gt;</a:t>
            </a:r>
            <a:endParaRPr b="0" lang="ru-RU" sz="8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ftr" idx="2"/>
          </p:nvPr>
        </p:nvSpPr>
        <p:spPr>
          <a:xfrm>
            <a:off x="5410080" y="4205160"/>
            <a:ext cx="129492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sldNum" idx="3"/>
          </p:nvPr>
        </p:nvSpPr>
        <p:spPr>
          <a:xfrm>
            <a:off x="8319960" y="1080"/>
            <a:ext cx="74736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800" spc="-1" strike="noStrike">
                <a:solidFill>
                  <a:srgbClr val="ffffff"/>
                </a:solidFill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34C91FF-04AB-4EDA-9282-FABE826D1F63}" type="slidenum">
              <a:rPr b="0" lang="ru-RU" sz="1800" spc="-1" strike="noStrike">
                <a:solidFill>
                  <a:srgbClr val="ffffff"/>
                </a:solidFill>
                <a:latin typeface="Georgia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Georgia"/>
              </a:rPr>
              <a:t>Для правки </a:t>
            </a:r>
            <a:r>
              <a:rPr b="0" lang="ru-RU" sz="2800" spc="-1" strike="noStrike">
                <a:solidFill>
                  <a:srgbClr val="000000"/>
                </a:solidFill>
                <a:latin typeface="Georgia"/>
              </a:rPr>
              <a:t>структуры </a:t>
            </a:r>
            <a:r>
              <a:rPr b="0" lang="ru-RU" sz="2800" spc="-1" strike="noStrike">
                <a:solidFill>
                  <a:srgbClr val="000000"/>
                </a:solidFill>
                <a:latin typeface="Georgia"/>
              </a:rPr>
              <a:t>щёлкните мышью</a:t>
            </a: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53548a"/>
                </a:solidFill>
                <a:latin typeface="Georgia"/>
              </a:rPr>
              <a:t>Второй уровень </a:t>
            </a:r>
            <a:r>
              <a:rPr b="0" lang="ru-RU" sz="2400" spc="-1" strike="noStrike">
                <a:solidFill>
                  <a:srgbClr val="53548a"/>
                </a:solidFill>
                <a:latin typeface="Georgia"/>
              </a:rPr>
              <a:t>структуры</a:t>
            </a:r>
            <a:endParaRPr b="0" lang="ru-RU" sz="2400" spc="-1" strike="noStrike">
              <a:solidFill>
                <a:srgbClr val="53548a"/>
              </a:solidFill>
              <a:latin typeface="Georg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solidFill>
                  <a:srgbClr val="53548a"/>
                </a:solidFill>
                <a:latin typeface="Georgia"/>
              </a:rPr>
              <a:t>Третий уровень </a:t>
            </a:r>
            <a:r>
              <a:rPr b="0" lang="ru-RU" sz="2200" spc="-1" strike="noStrike">
                <a:solidFill>
                  <a:srgbClr val="53548a"/>
                </a:solidFill>
                <a:latin typeface="Georgia"/>
              </a:rPr>
              <a:t>структуры</a:t>
            </a:r>
            <a:endParaRPr b="0" lang="ru-RU" sz="2200" spc="-1" strike="noStrike">
              <a:solidFill>
                <a:srgbClr val="53548a"/>
              </a:solidFill>
              <a:latin typeface="Georg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a04da3"/>
                </a:solidFill>
                <a:latin typeface="Georgia"/>
              </a:rPr>
              <a:t>Четвёртый </a:t>
            </a:r>
            <a:r>
              <a:rPr b="0" lang="ru-RU" sz="2000" spc="-1" strike="noStrike">
                <a:solidFill>
                  <a:srgbClr val="a04da3"/>
                </a:solidFill>
                <a:latin typeface="Georgia"/>
              </a:rPr>
              <a:t>уровень структуры</a:t>
            </a:r>
            <a:endParaRPr b="0" lang="ru-RU" sz="2000" spc="-1" strike="noStrike">
              <a:solidFill>
                <a:srgbClr val="a04da3"/>
              </a:solidFill>
              <a:latin typeface="Georg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a04da3"/>
                </a:solidFill>
                <a:latin typeface="Georgia"/>
              </a:rPr>
              <a:t>Пятый уровень </a:t>
            </a:r>
            <a:r>
              <a:rPr b="0" lang="ru-RU" sz="2000" spc="-1" strike="noStrike">
                <a:solidFill>
                  <a:srgbClr val="a04da3"/>
                </a:solidFill>
                <a:latin typeface="Georgia"/>
              </a:rPr>
              <a:t>структуры</a:t>
            </a:r>
            <a:endParaRPr b="0" lang="ru-RU" sz="2000" spc="-1" strike="noStrike">
              <a:solidFill>
                <a:srgbClr val="a04da3"/>
              </a:solidFill>
              <a:latin typeface="Georg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a04da3"/>
                </a:solidFill>
                <a:latin typeface="Georgia"/>
              </a:rPr>
              <a:t>Шестой </a:t>
            </a:r>
            <a:r>
              <a:rPr b="0" lang="ru-RU" sz="2000" spc="-1" strike="noStrike">
                <a:solidFill>
                  <a:srgbClr val="a04da3"/>
                </a:solidFill>
                <a:latin typeface="Georgia"/>
              </a:rPr>
              <a:t>уровень </a:t>
            </a:r>
            <a:r>
              <a:rPr b="0" lang="ru-RU" sz="2000" spc="-1" strike="noStrike">
                <a:solidFill>
                  <a:srgbClr val="a04da3"/>
                </a:solidFill>
                <a:latin typeface="Georgia"/>
              </a:rPr>
              <a:t>структуры</a:t>
            </a:r>
            <a:endParaRPr b="0" lang="ru-RU" sz="2000" spc="-1" strike="noStrike">
              <a:solidFill>
                <a:srgbClr val="a04da3"/>
              </a:solidFill>
              <a:latin typeface="Georg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a04da3"/>
                </a:solidFill>
                <a:latin typeface="Georgia"/>
              </a:rPr>
              <a:t>Седьмой </a:t>
            </a:r>
            <a:r>
              <a:rPr b="0" lang="ru-RU" sz="2000" spc="-1" strike="noStrike">
                <a:solidFill>
                  <a:srgbClr val="a04da3"/>
                </a:solidFill>
                <a:latin typeface="Georgia"/>
              </a:rPr>
              <a:t>уровень </a:t>
            </a:r>
            <a:r>
              <a:rPr b="0" lang="ru-RU" sz="2000" spc="-1" strike="noStrike">
                <a:solidFill>
                  <a:srgbClr val="a04da3"/>
                </a:solidFill>
                <a:latin typeface="Georgia"/>
              </a:rPr>
              <a:t>структур</a:t>
            </a:r>
            <a:r>
              <a:rPr b="0" lang="ru-RU" sz="2000" spc="-1" strike="noStrike">
                <a:solidFill>
                  <a:srgbClr val="a04da3"/>
                </a:solidFill>
                <a:latin typeface="Georgia"/>
              </a:rPr>
              <a:t>ы</a:t>
            </a:r>
            <a:endParaRPr b="0" lang="ru-RU" sz="2000" spc="-1" strike="noStrike">
              <a:solidFill>
                <a:srgbClr val="a04da3"/>
              </a:solidFill>
              <a:latin typeface="Georg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27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/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66" name="Прямоугольник 28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rgbClr val="424456">
              <a:alpha val="50000"/>
            </a:srgbClr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67" name="Прямоугольник 29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/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68" name="Прямоугольник 30"/>
          <p:cNvSpPr/>
          <p:nvPr/>
        </p:nvSpPr>
        <p:spPr>
          <a:xfrm flipV="1">
            <a:off x="5410080" y="360000"/>
            <a:ext cx="3733560" cy="90720"/>
          </a:xfrm>
          <a:prstGeom prst="rect">
            <a:avLst/>
          </a:prstGeom>
          <a:solidFill>
            <a:schemeClr val="accent2"/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69" name="Прямоугольник 31"/>
          <p:cNvSpPr/>
          <p:nvPr/>
        </p:nvSpPr>
        <p:spPr>
          <a:xfrm flipV="1">
            <a:off x="5410080" y="437040"/>
            <a:ext cx="3733560" cy="179640"/>
          </a:xfrm>
          <a:prstGeom prst="rect">
            <a:avLst/>
          </a:prstGeom>
          <a:solidFill>
            <a:schemeClr val="accent2"/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 useBgFill="1">
        <p:nvSpPr>
          <p:cNvPr id="70" name="Скругленный прямоугольник 32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20160" bIns="-2016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 useBgFill="1">
        <p:nvSpPr>
          <p:cNvPr id="71" name="Скругленный прямоугольник 33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11520" bIns="-1152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72" name="Прямоугольник 34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5000"/>
            </a:srgbClr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73" name="Прямоугольник 35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5000"/>
            </a:srgbClr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74" name="Прямоугольник 36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75" name="Прямоугольник 37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76" name="Прямоугольник 38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77" name="Прямоугольник 39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0000"/>
            </a:srgbClr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4000" spc="-1" strike="noStrike">
                <a:solidFill>
                  <a:srgbClr val="424456"/>
                </a:solidFill>
                <a:latin typeface="Trebuchet MS"/>
              </a:rPr>
              <a:t>Образец заголовка</a:t>
            </a:r>
            <a:endParaRPr b="0" lang="ru-RU" sz="40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Georgia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  <a:p>
            <a:pPr lvl="1" marL="864000" indent="-324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600" spc="-1" strike="noStrike">
                <a:solidFill>
                  <a:schemeClr val="accent2"/>
                </a:solidFill>
                <a:latin typeface="Georgia"/>
              </a:rPr>
              <a:t>Второй уровень</a:t>
            </a:r>
            <a:endParaRPr b="0" lang="ru-RU" sz="2600" spc="-1" strike="noStrike">
              <a:solidFill>
                <a:srgbClr val="53548a"/>
              </a:solidFill>
              <a:latin typeface="Georgia"/>
            </a:endParaRPr>
          </a:p>
          <a:p>
            <a:pPr lvl="2" marL="1296000" indent="-288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chemeClr val="accent1"/>
                </a:solidFill>
                <a:latin typeface="Georgia"/>
              </a:rPr>
              <a:t>Третий уровень</a:t>
            </a:r>
            <a:endParaRPr b="0" lang="ru-RU" sz="2400" spc="-1" strike="noStrike">
              <a:solidFill>
                <a:srgbClr val="53548a"/>
              </a:solidFill>
              <a:latin typeface="Georgia"/>
            </a:endParaRPr>
          </a:p>
          <a:p>
            <a:pPr lvl="3" marL="1728000" indent="-216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200" spc="-1" strike="noStrike">
                <a:solidFill>
                  <a:schemeClr val="accent1"/>
                </a:solidFill>
                <a:latin typeface="Georgia"/>
              </a:rPr>
              <a:t>Четвертый уровень</a:t>
            </a:r>
            <a:endParaRPr b="0" lang="ru-RU" sz="2200" spc="-1" strike="noStrike">
              <a:solidFill>
                <a:srgbClr val="a04da3"/>
              </a:solidFill>
              <a:latin typeface="Georgia"/>
            </a:endParaRPr>
          </a:p>
          <a:p>
            <a:pPr lvl="4" marL="2160000" indent="-216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accent3"/>
                </a:solidFill>
                <a:latin typeface="Georgia"/>
              </a:rPr>
              <a:t>Пятый уровень</a:t>
            </a:r>
            <a:endParaRPr b="0" lang="ru-RU" sz="2000" spc="-1" strike="noStrike">
              <a:solidFill>
                <a:srgbClr val="a04da3"/>
              </a:solidFill>
              <a:latin typeface="Georgia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 idx="4"/>
          </p:nvPr>
        </p:nvSpPr>
        <p:spPr>
          <a:xfrm>
            <a:off x="6586560" y="612720"/>
            <a:ext cx="9568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0" lang="ru-RU" sz="800" spc="-1" strike="noStrike">
                <a:solidFill>
                  <a:schemeClr val="accent2"/>
                </a:solidFill>
                <a:latin typeface="Georg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800" spc="-1" strike="noStrike">
                <a:solidFill>
                  <a:schemeClr val="accent2"/>
                </a:solidFill>
                <a:latin typeface="Georgia"/>
              </a:rPr>
              <a:t>&lt;дата/время&gt;</a:t>
            </a:r>
            <a:endParaRPr b="0" lang="ru-RU" sz="8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 idx="5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 idx="6"/>
          </p:nvPr>
        </p:nvSpPr>
        <p:spPr>
          <a:xfrm>
            <a:off x="8174880" y="2160"/>
            <a:ext cx="76176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800" spc="-1" strike="noStrike">
                <a:solidFill>
                  <a:srgbClr val="ffffff"/>
                </a:solidFill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6B9A824-0DAC-45A1-8B09-EA07323EDAA4}" type="slidenum">
              <a:rPr b="0" lang="ru-RU" sz="1800" spc="-1" strike="noStrike">
                <a:solidFill>
                  <a:srgbClr val="ffffff"/>
                </a:solidFill>
                <a:latin typeface="Georgia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27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/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20" name="Прямоугольник 28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rgbClr val="424456">
              <a:alpha val="50000"/>
            </a:srgbClr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21" name="Прямоугольник 29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/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22" name="Прямоугольник 30"/>
          <p:cNvSpPr/>
          <p:nvPr/>
        </p:nvSpPr>
        <p:spPr>
          <a:xfrm flipV="1">
            <a:off x="5410080" y="360000"/>
            <a:ext cx="3733560" cy="90720"/>
          </a:xfrm>
          <a:prstGeom prst="rect">
            <a:avLst/>
          </a:prstGeom>
          <a:solidFill>
            <a:schemeClr val="accent2"/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23" name="Прямоугольник 31"/>
          <p:cNvSpPr/>
          <p:nvPr/>
        </p:nvSpPr>
        <p:spPr>
          <a:xfrm flipV="1">
            <a:off x="5410080" y="437040"/>
            <a:ext cx="3733560" cy="179640"/>
          </a:xfrm>
          <a:prstGeom prst="rect">
            <a:avLst/>
          </a:prstGeom>
          <a:solidFill>
            <a:schemeClr val="accent2"/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 useBgFill="1">
        <p:nvSpPr>
          <p:cNvPr id="124" name="Скругленный прямоугольник 32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20160" bIns="-2016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 useBgFill="1">
        <p:nvSpPr>
          <p:cNvPr id="125" name="Скругленный прямоугольник 33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11520" bIns="-1152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26" name="Прямоугольник 34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5000"/>
            </a:srgbClr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27" name="Прямоугольник 35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5000"/>
            </a:srgbClr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28" name="Прямоугольник 36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29" name="Прямоугольник 37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30" name="Прямоугольник 38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31" name="Прямоугольник 39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0000"/>
            </a:srgbClr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4000" spc="-1" strike="noStrike">
                <a:solidFill>
                  <a:srgbClr val="424456"/>
                </a:solidFill>
                <a:latin typeface="Trebuchet MS"/>
              </a:rPr>
              <a:t>Образец заголовка</a:t>
            </a:r>
            <a:endParaRPr b="0" lang="ru-RU" sz="40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Georgia"/>
              </a:rPr>
              <a:t>Образец текста</a:t>
            </a:r>
            <a:endParaRPr b="0" lang="ru-RU" sz="2000" spc="-1" strike="noStrike">
              <a:solidFill>
                <a:srgbClr val="000000"/>
              </a:solidFill>
              <a:latin typeface="Georgia"/>
            </a:endParaRPr>
          </a:p>
          <a:p>
            <a:pPr lvl="1" marL="864000" indent="-324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900" spc="-1" strike="noStrike">
                <a:solidFill>
                  <a:schemeClr val="accent2"/>
                </a:solidFill>
                <a:latin typeface="Georgia"/>
              </a:rPr>
              <a:t>Второй уровень</a:t>
            </a:r>
            <a:endParaRPr b="0" lang="ru-RU" sz="1900" spc="-1" strike="noStrike">
              <a:solidFill>
                <a:srgbClr val="53548a"/>
              </a:solidFill>
              <a:latin typeface="Georgia"/>
            </a:endParaRPr>
          </a:p>
          <a:p>
            <a:pPr lvl="2" marL="1296000" indent="-288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accent1"/>
                </a:solidFill>
                <a:latin typeface="Georgia"/>
              </a:rPr>
              <a:t>Третий уровень</a:t>
            </a:r>
            <a:endParaRPr b="0" lang="ru-RU" sz="1800" spc="-1" strike="noStrike">
              <a:solidFill>
                <a:srgbClr val="53548a"/>
              </a:solidFill>
              <a:latin typeface="Georgia"/>
            </a:endParaRPr>
          </a:p>
          <a:p>
            <a:pPr lvl="3" marL="1728000" indent="-216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accent1"/>
                </a:solidFill>
                <a:latin typeface="Georgia"/>
              </a:rPr>
              <a:t>Четвертый уровень</a:t>
            </a:r>
            <a:endParaRPr b="0" lang="ru-RU" sz="1800" spc="-1" strike="noStrike">
              <a:solidFill>
                <a:srgbClr val="a04da3"/>
              </a:solidFill>
              <a:latin typeface="Georgia"/>
            </a:endParaRPr>
          </a:p>
          <a:p>
            <a:pPr lvl="4" marL="2160000" indent="-2160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accent3"/>
                </a:solidFill>
                <a:latin typeface="Georgia"/>
              </a:rPr>
              <a:t>Пятый уровень</a:t>
            </a:r>
            <a:endParaRPr b="0" lang="ru-RU" sz="1800" spc="-1" strike="noStrike">
              <a:solidFill>
                <a:srgbClr val="a04da3"/>
              </a:solidFill>
              <a:latin typeface="Georgia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48320" y="224928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65760" indent="-25596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Georgia"/>
              </a:rPr>
              <a:t>Образец текста</a:t>
            </a:r>
            <a:endParaRPr b="0" lang="ru-RU" sz="2000" spc="-1" strike="noStrike">
              <a:solidFill>
                <a:srgbClr val="000000"/>
              </a:solidFill>
              <a:latin typeface="Georgia"/>
            </a:endParaRPr>
          </a:p>
          <a:p>
            <a:pPr lvl="1" marL="658440" indent="-246960">
              <a:lnSpc>
                <a:spcPct val="100000"/>
              </a:lnSpc>
              <a:spcBef>
                <a:spcPts val="300"/>
              </a:spcBef>
              <a:buClr>
                <a:srgbClr val="438086"/>
              </a:buClr>
              <a:buFont typeface="Georgia"/>
              <a:buChar char="▫"/>
            </a:pPr>
            <a:r>
              <a:rPr b="0" lang="ru-RU" sz="1900" spc="-1" strike="noStrike">
                <a:solidFill>
                  <a:schemeClr val="accent2"/>
                </a:solidFill>
                <a:latin typeface="Georgia"/>
              </a:rPr>
              <a:t>Второй уровень</a:t>
            </a:r>
            <a:endParaRPr b="0" lang="ru-RU" sz="1900" spc="-1" strike="noStrike">
              <a:solidFill>
                <a:srgbClr val="53548a"/>
              </a:solidFill>
              <a:latin typeface="Georgia"/>
            </a:endParaRPr>
          </a:p>
          <a:p>
            <a:pPr lvl="2" marL="923400" indent="-21960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b="0" lang="ru-RU" sz="1800" spc="-1" strike="noStrike">
                <a:solidFill>
                  <a:schemeClr val="accent1"/>
                </a:solidFill>
                <a:latin typeface="Georgia"/>
              </a:rPr>
              <a:t>Третий уровень</a:t>
            </a:r>
            <a:endParaRPr b="0" lang="ru-RU" sz="1800" spc="-1" strike="noStrike">
              <a:solidFill>
                <a:srgbClr val="53548a"/>
              </a:solidFill>
              <a:latin typeface="Georgia"/>
            </a:endParaRPr>
          </a:p>
          <a:p>
            <a:pPr lvl="3" marL="1179720" indent="-201240">
              <a:lnSpc>
                <a:spcPct val="100000"/>
              </a:lnSpc>
              <a:spcBef>
                <a:spcPts val="300"/>
              </a:spcBef>
              <a:buClr>
                <a:srgbClr val="53548a"/>
              </a:buClr>
              <a:buFont typeface="Wingdings 2" charset="2"/>
              <a:buChar char=""/>
            </a:pPr>
            <a:r>
              <a:rPr b="0" lang="ru-RU" sz="1800" spc="-1" strike="noStrike">
                <a:solidFill>
                  <a:schemeClr val="accent1"/>
                </a:solidFill>
                <a:latin typeface="Georgia"/>
              </a:rPr>
              <a:t>Четвертый уровень</a:t>
            </a:r>
            <a:endParaRPr b="0" lang="ru-RU" sz="1800" spc="-1" strike="noStrike">
              <a:solidFill>
                <a:srgbClr val="a04da3"/>
              </a:solidFill>
              <a:latin typeface="Georgia"/>
            </a:endParaRPr>
          </a:p>
          <a:p>
            <a:pPr lvl="4" marL="1389960" indent="-18288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Georgia"/>
              <a:buChar char="▫"/>
            </a:pPr>
            <a:r>
              <a:rPr b="0" lang="ru-RU" sz="1800" spc="-1" strike="noStrike">
                <a:solidFill>
                  <a:schemeClr val="accent3"/>
                </a:solidFill>
                <a:latin typeface="Georgia"/>
              </a:rPr>
              <a:t>Пятый уровень</a:t>
            </a:r>
            <a:endParaRPr b="0" lang="ru-RU" sz="1800" spc="-1" strike="noStrike">
              <a:solidFill>
                <a:srgbClr val="a04da3"/>
              </a:solidFill>
              <a:latin typeface="Georgia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dt" idx="7"/>
          </p:nvPr>
        </p:nvSpPr>
        <p:spPr>
          <a:xfrm>
            <a:off x="6586560" y="612720"/>
            <a:ext cx="9568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0" lang="ru-RU" sz="800" spc="-1" strike="noStrike">
                <a:solidFill>
                  <a:schemeClr val="accent2"/>
                </a:solidFill>
                <a:latin typeface="Georg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800" spc="-1" strike="noStrike">
                <a:solidFill>
                  <a:schemeClr val="accent2"/>
                </a:solidFill>
                <a:latin typeface="Georgia"/>
              </a:rPr>
              <a:t>&lt;дата/время&gt;</a:t>
            </a:r>
            <a:endParaRPr b="0" lang="ru-RU" sz="8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ftr" idx="8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 type="sldNum" idx="9"/>
          </p:nvPr>
        </p:nvSpPr>
        <p:spPr>
          <a:xfrm>
            <a:off x="8174880" y="2160"/>
            <a:ext cx="76176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800" spc="-1" strike="noStrike">
                <a:solidFill>
                  <a:srgbClr val="ffffff"/>
                </a:solidFill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1F5B0BB-4370-42BC-BB83-AFF41CDB0368}" type="slidenum">
              <a:rPr b="0" lang="ru-RU" sz="1800" spc="-1" strike="noStrike">
                <a:solidFill>
                  <a:srgbClr val="ffffff"/>
                </a:solidFill>
                <a:latin typeface="Georgia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Прямоугольник 27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/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75" name="Прямоугольник 28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rgbClr val="424456">
              <a:alpha val="50000"/>
            </a:srgbClr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76" name="Прямоугольник 29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/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77" name="Прямоугольник 30"/>
          <p:cNvSpPr/>
          <p:nvPr/>
        </p:nvSpPr>
        <p:spPr>
          <a:xfrm flipV="1">
            <a:off x="5410080" y="360000"/>
            <a:ext cx="3733560" cy="90720"/>
          </a:xfrm>
          <a:prstGeom prst="rect">
            <a:avLst/>
          </a:prstGeom>
          <a:solidFill>
            <a:schemeClr val="accent2"/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78" name="Прямоугольник 31"/>
          <p:cNvSpPr/>
          <p:nvPr/>
        </p:nvSpPr>
        <p:spPr>
          <a:xfrm flipV="1">
            <a:off x="5410080" y="437040"/>
            <a:ext cx="3733560" cy="179640"/>
          </a:xfrm>
          <a:prstGeom prst="rect">
            <a:avLst/>
          </a:prstGeom>
          <a:solidFill>
            <a:schemeClr val="accent2"/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 useBgFill="1">
        <p:nvSpPr>
          <p:cNvPr id="179" name="Скругленный прямоугольник 32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20160" bIns="-2016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 useBgFill="1">
        <p:nvSpPr>
          <p:cNvPr id="180" name="Скругленный прямоугольник 33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-11520" bIns="-1152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81" name="Прямоугольник 34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5000"/>
            </a:srgbClr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82" name="Прямоугольник 35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5000"/>
            </a:srgbClr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83" name="Прямоугольник 36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84" name="Прямоугольник 37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85" name="Прямоугольник 38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86" name="Прямоугольник 39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0000"/>
            </a:srgbClr>
          </a:solidFill>
          <a:ln w="50760">
            <a:noFill/>
          </a:ln>
          <a:effectLst>
            <a:outerShdw dist="25560" dir="5400000" blurRad="5148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722160" y="198108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4300" spc="-1" strike="noStrike">
                <a:ln>
                  <a:solidFill>
                    <a:schemeClr val="accent2"/>
                  </a:solidFill>
                </a:ln>
                <a:solidFill>
                  <a:srgbClr val="ffffff"/>
                </a:solidFill>
                <a:latin typeface="Trebuchet MS"/>
              </a:rPr>
              <a:t>Образец заголовка</a:t>
            </a:r>
            <a:endParaRPr b="0" lang="ru-RU" sz="43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722160" y="3367080"/>
            <a:ext cx="7772040" cy="15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57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ru-RU" sz="2100" spc="-1" strike="noStrike">
                <a:solidFill>
                  <a:srgbClr val="424456"/>
                </a:solidFill>
                <a:latin typeface="Georgia"/>
              </a:rPr>
              <a:t>Образец текста</a:t>
            </a:r>
            <a:endParaRPr b="0" lang="ru-RU" sz="21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dt" idx="10"/>
          </p:nvPr>
        </p:nvSpPr>
        <p:spPr>
          <a:xfrm>
            <a:off x="6586560" y="612720"/>
            <a:ext cx="95688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lnSpc>
                <a:spcPct val="100000"/>
              </a:lnSpc>
              <a:buNone/>
              <a:defRPr b="0" lang="ru-RU" sz="800" spc="-1" strike="noStrike">
                <a:solidFill>
                  <a:schemeClr val="accent2"/>
                </a:solidFill>
                <a:latin typeface="Georg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800" spc="-1" strike="noStrike">
                <a:solidFill>
                  <a:schemeClr val="accent2"/>
                </a:solidFill>
                <a:latin typeface="Georgia"/>
              </a:rPr>
              <a:t>&lt;дата/время&gt;</a:t>
            </a:r>
            <a:endParaRPr b="0" lang="ru-RU" sz="8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ftr" idx="11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 type="sldNum" idx="12"/>
          </p:nvPr>
        </p:nvSpPr>
        <p:spPr>
          <a:xfrm>
            <a:off x="8174880" y="2160"/>
            <a:ext cx="76176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800" spc="-1" strike="noStrike">
                <a:solidFill>
                  <a:srgbClr val="ffffff"/>
                </a:solidFill>
                <a:latin typeface="Georg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E503CEC-E254-4F1A-AFD8-133F85D2B9DC}" type="slidenum">
              <a:rPr b="0" lang="ru-RU" sz="1800" spc="-1" strike="noStrike">
                <a:solidFill>
                  <a:srgbClr val="ffffff"/>
                </a:solidFill>
                <a:latin typeface="Georgia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8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14.xml"/><Relationship Id="rId6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67640" y="1845000"/>
            <a:ext cx="8457840" cy="1469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000" spc="-1" strike="noStrike">
                <a:solidFill>
                  <a:srgbClr val="ffffff"/>
                </a:solidFill>
                <a:latin typeface="Georgia"/>
              </a:rPr>
              <a:t>Отчет ГКУ филиал «ДТК-центр чтения» НБ РС (Я)</a:t>
            </a:r>
            <a:endParaRPr b="0" lang="ru-RU" sz="40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subTitle"/>
          </p:nvPr>
        </p:nvSpPr>
        <p:spPr>
          <a:xfrm>
            <a:off x="395640" y="5328360"/>
            <a:ext cx="4952520" cy="79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6408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424456"/>
                </a:solidFill>
                <a:latin typeface="Georgia"/>
              </a:rPr>
              <a:t>Период январь-декабрь 2023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buNone/>
            </a:pPr>
            <a:endParaRPr b="0" lang="ru-RU" sz="4000" spc="-1" strike="noStrike">
              <a:solidFill>
                <a:srgbClr val="424456"/>
              </a:solidFill>
              <a:latin typeface="Trebuchet MS"/>
            </a:endParaRPr>
          </a:p>
        </p:txBody>
      </p:sp>
      <p:pic>
        <p:nvPicPr>
          <p:cNvPr id="275" name="Picture 2" descr="C:\Users\ДТК-Зав\Desktop\2023\ГРАНТЫ\СЕРТИФИКАТ ФИНАЛИСТА.jpeg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493920" y="1143000"/>
            <a:ext cx="4934160" cy="3717000"/>
          </a:xfrm>
          <a:prstGeom prst="rect">
            <a:avLst/>
          </a:prstGeom>
          <a:ln w="0">
            <a:noFill/>
          </a:ln>
        </p:spPr>
      </p:pic>
      <p:pic>
        <p:nvPicPr>
          <p:cNvPr id="276" name="Объект 6" descr=""/>
          <p:cNvPicPr/>
          <p:nvPr/>
        </p:nvPicPr>
        <p:blipFill>
          <a:blip r:embed="rId2">
            <a:alphaModFix amt="50000"/>
          </a:blip>
          <a:srcRect l="1304" t="3304" r="2827" b="7905"/>
          <a:stretch/>
        </p:blipFill>
        <p:spPr>
          <a:xfrm rot="5400000">
            <a:off x="5028480" y="1694160"/>
            <a:ext cx="4163040" cy="306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278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 rot="5437800">
            <a:off x="711360" y="-278640"/>
            <a:ext cx="3340080" cy="4726080"/>
          </a:xfrm>
          <a:prstGeom prst="rect">
            <a:avLst/>
          </a:prstGeom>
          <a:ln w="0">
            <a:noFill/>
          </a:ln>
        </p:spPr>
      </p:pic>
      <p:pic>
        <p:nvPicPr>
          <p:cNvPr id="279" name="" descr="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5220000" y="117360"/>
            <a:ext cx="3221280" cy="4562640"/>
          </a:xfrm>
          <a:prstGeom prst="rect">
            <a:avLst/>
          </a:prstGeom>
          <a:ln w="0">
            <a:noFill/>
          </a:ln>
        </p:spPr>
      </p:pic>
      <p:pic>
        <p:nvPicPr>
          <p:cNvPr id="280" name="" descr=""/>
          <p:cNvPicPr/>
          <p:nvPr/>
        </p:nvPicPr>
        <p:blipFill>
          <a:blip r:embed="rId3">
            <a:alphaModFix amt="50000"/>
          </a:blip>
          <a:stretch/>
        </p:blipFill>
        <p:spPr>
          <a:xfrm rot="5383800">
            <a:off x="2559240" y="2794320"/>
            <a:ext cx="3456000" cy="472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2" descr="C:\Users\ДТК-Зав\Desktop\2023\ПЛАНЫ И ОТЧЕТЫ\1280x800-micro2jpg.950.jpg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360000" y="1440000"/>
            <a:ext cx="3060000" cy="1912680"/>
          </a:xfrm>
          <a:prstGeom prst="rect">
            <a:avLst/>
          </a:prstGeom>
          <a:ln w="0">
            <a:noFill/>
          </a:ln>
        </p:spPr>
      </p:pic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733680"/>
            <a:ext cx="3142800" cy="70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Georgia"/>
              </a:rPr>
              <a:t>Гранты</a:t>
            </a: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subTitle"/>
          </p:nvPr>
        </p:nvSpPr>
        <p:spPr>
          <a:xfrm>
            <a:off x="360000" y="5040000"/>
            <a:ext cx="288000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109800" indent="0" algn="just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Georgia"/>
              </a:rPr>
              <a:t>С</a:t>
            </a:r>
            <a:r>
              <a:rPr b="0" lang="ru-RU" sz="1000" spc="-1" strike="noStrike">
                <a:solidFill>
                  <a:srgbClr val="000000"/>
                </a:solidFill>
                <a:latin typeface="Georgia"/>
              </a:rPr>
              <a:t>овместный проект филиала Национальной библиотеки Якутии «ДТК – центр чтения» и Централизованной библиотечной системы ГО «город Якутск» выиграл грант Президентского фонда культурных инициатив</a:t>
            </a:r>
            <a:endParaRPr b="0" lang="ru-RU" sz="10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84" name="Picture 1" descr=""/>
          <p:cNvPicPr/>
          <p:nvPr/>
        </p:nvPicPr>
        <p:blipFill>
          <a:blip r:embed="rId2">
            <a:alphaModFix amt="50000"/>
          </a:blip>
          <a:srcRect l="37346" t="13113" r="22600" b="57890"/>
          <a:stretch/>
        </p:blipFill>
        <p:spPr>
          <a:xfrm>
            <a:off x="3600000" y="1260000"/>
            <a:ext cx="3874680" cy="198000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6" descr="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720000" y="3322800"/>
            <a:ext cx="1980000" cy="1833840"/>
          </a:xfrm>
          <a:prstGeom prst="rect">
            <a:avLst/>
          </a:prstGeom>
          <a:ln w="0">
            <a:noFill/>
          </a:ln>
        </p:spPr>
      </p:pic>
      <p:pic>
        <p:nvPicPr>
          <p:cNvPr id="286" name="" descr=""/>
          <p:cNvPicPr/>
          <p:nvPr/>
        </p:nvPicPr>
        <p:blipFill>
          <a:blip r:embed="rId4">
            <a:alphaModFix amt="50000"/>
          </a:blip>
          <a:srcRect l="25726" t="11270" r="27210" b="16471"/>
          <a:stretch/>
        </p:blipFill>
        <p:spPr>
          <a:xfrm rot="21594600">
            <a:off x="3778920" y="3602160"/>
            <a:ext cx="3058560" cy="2641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67640" y="90864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buNone/>
            </a:pPr>
            <a:endParaRPr b="0" lang="ru-RU" sz="4000" spc="-1" strike="noStrike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288" name="" descr=""/>
          <p:cNvPicPr/>
          <p:nvPr/>
        </p:nvPicPr>
        <p:blipFill>
          <a:blip r:embed="rId1">
            <a:alphaModFix amt="50000"/>
          </a:blip>
          <a:srcRect l="11297" t="5877" r="11204" b="5888"/>
          <a:stretch/>
        </p:blipFill>
        <p:spPr>
          <a:xfrm>
            <a:off x="2340360" y="1080360"/>
            <a:ext cx="4105800" cy="539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Georgia"/>
              </a:rPr>
              <a:t>Документы, регламентирующие работу детской библиотеки</a:t>
            </a: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237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457200" y="2249280"/>
            <a:ext cx="8229240" cy="4324680"/>
          </a:xfrm>
          <a:prstGeom prst="rect">
            <a:avLst/>
          </a:prstGeom>
          <a:ln w="0">
            <a:noFill/>
          </a:ln>
        </p:spPr>
      </p:pic>
      <p:sp>
        <p:nvSpPr>
          <p:cNvPr id="238" name=""/>
          <p:cNvSpPr txBox="1"/>
          <p:nvPr/>
        </p:nvSpPr>
        <p:spPr>
          <a:xfrm>
            <a:off x="360000" y="2160000"/>
            <a:ext cx="14514120" cy="562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000000"/>
                </a:solidFill>
                <a:latin typeface="Tahoma"/>
                <a:ea typeface="Tahoma"/>
              </a:rPr>
              <a:t>Федеральный закон «О библиотечном деле» от 29 декабря 1994 г. № 78-ФЗ (с изменениями и дополнениями).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 marL="216000" indent="-216000" algn="just"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000000"/>
                </a:solidFill>
                <a:latin typeface="Tahoma"/>
                <a:ea typeface="Tahoma"/>
              </a:rPr>
              <a:t>Федеральный закон от 27 июля 2006 г. № 152-ФЗ «О персональных данных» (с изменениями и дополнениями).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 marL="216000" indent="-216000" algn="just"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000000"/>
                </a:solidFill>
                <a:latin typeface="Tahoma"/>
                <a:ea typeface="Tahoma"/>
              </a:rPr>
              <a:t>Федеральный закон «Об информации, информационных технологиях и защите информации» от 27 июля 2006 № 149-ФЗ (с изменениями и дополнениями).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 marL="216000" indent="-216000" algn="just"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000000"/>
                </a:solidFill>
                <a:latin typeface="Tahoma"/>
                <a:ea typeface="Tahoma"/>
              </a:rPr>
              <a:t>Федеральный закон от 29 декабря 2012 г. № 273-ФЗ «Об образовании в Российской Федерации» (с изменениями и дополнениями).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 marL="216000" indent="-216000" algn="just"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000000"/>
                </a:solidFill>
                <a:latin typeface="Tahoma"/>
                <a:ea typeface="Tahoma"/>
              </a:rPr>
              <a:t>Федеральный закон «Об общих принципах организации местного самоуправления в Российской Федерации» от 6 октября 2003 г. № 131-ФЗ.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 marL="216000" indent="-216000" algn="just"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000000"/>
                </a:solidFill>
                <a:latin typeface="Tahoma"/>
                <a:ea typeface="Tahoma"/>
              </a:rPr>
              <a:t>Федеральный закон Российской Федерации от 29 декабря 2010 г. N 436-ФЗ «О защите детей от информации, причиняющей вред их здоровью и развитию» (с изменениями и дополнениями).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 marL="216000" indent="-216000" algn="just"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000000"/>
                </a:solidFill>
                <a:latin typeface="Tahoma"/>
                <a:ea typeface="Tahoma"/>
              </a:rPr>
              <a:t>Федеральный закон «Об основных гарантиях прав ребенка в Российской Федерации» от 24 июля 1998 г. (в ред. Федеральных законов от 20.07.2000 № 103-ФЗ, от 22.08.2004 № 122-ФЗ, от 21.12.2004 № 170-ФЗ).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 marL="216000" indent="-216000" algn="just"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000000"/>
                </a:solidFill>
                <a:latin typeface="Tahoma"/>
                <a:ea typeface="Tahoma"/>
              </a:rPr>
              <a:t>Закон Республики Саха (Якутия) от 21 июля 1994 г. ЗN 27-I «О библиотечном деле»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 marL="216000" indent="-216000" algn="just"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000000"/>
                </a:solidFill>
                <a:latin typeface="Tahoma"/>
                <a:ea typeface="Tahoma"/>
              </a:rPr>
              <a:t>Закон Республики Саха (Якутия) от 18 февраля 1999 ЗN 75-II «Об обязательном экземпляре документов»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 marL="216000" indent="-216000" algn="just"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000000"/>
                </a:solidFill>
                <a:latin typeface="Tahoma"/>
                <a:ea typeface="Tahoma"/>
              </a:rPr>
              <a:t>Распоряжение от 6 июля 2022 г. №586-р «О стратегии развития библиотечного дела в Республике Саха (Якутия) на период до 2032 года»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 marL="216000" indent="-216000" algn="just">
              <a:lnSpc>
                <a:spcPct val="100000"/>
              </a:lnSpc>
              <a:spcBef>
                <a:spcPts val="907"/>
              </a:spcBef>
              <a:spcAft>
                <a:spcPts val="7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000000"/>
                </a:solidFill>
                <a:latin typeface="Tahoma"/>
                <a:ea typeface="Tahoma"/>
              </a:rPr>
              <a:t>Распоряжение от 2 декабря 2022 г. №1143-р «О плане мероприятий по реализации Стратегии развития библиотечного дела в Республике Саха (Якутия) на период до 2032»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Georgia"/>
              </a:rPr>
              <a:t>Информация о персонале филиала</a:t>
            </a: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graphicFrame>
        <p:nvGraphicFramePr>
          <p:cNvPr id="240" name=""/>
          <p:cNvGraphicFramePr/>
          <p:nvPr/>
        </p:nvGraphicFramePr>
        <p:xfrm>
          <a:off x="1109520" y="2181960"/>
          <a:ext cx="7018920" cy="3190320"/>
        </p:xfrm>
        <a:graphic>
          <a:graphicData uri="http://schemas.openxmlformats.org/drawingml/2006/table">
            <a:tbl>
              <a:tblPr/>
              <a:tblGrid>
                <a:gridCol w="700920"/>
                <a:gridCol w="700920"/>
                <a:gridCol w="700920"/>
                <a:gridCol w="700920"/>
                <a:gridCol w="700920"/>
                <a:gridCol w="700920"/>
                <a:gridCol w="700920"/>
                <a:gridCol w="700920"/>
                <a:gridCol w="700920"/>
                <a:gridCol w="711000"/>
              </a:tblGrid>
              <a:tr h="1793880"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Кол-во шт. ед.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Кол-во сотрудников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Стаж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0-3 лет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Стаж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От 3 до 10 лет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Стаж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Свыше 10 лет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Возраст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До 30 лет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Возраст от 30 до 55 лет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Возраст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Свыше 55 лет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Имеют библиотечное образование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9680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дтк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30,5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32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12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15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17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8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16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Georgia"/>
              </a:rPr>
              <a:t>Структура филиала</a:t>
            </a: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242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457200" y="2249280"/>
            <a:ext cx="8229240" cy="4324680"/>
          </a:xfrm>
          <a:prstGeom prst="rect">
            <a:avLst/>
          </a:prstGeom>
          <a:ln w="0">
            <a:noFill/>
          </a:ln>
        </p:spPr>
      </p:pic>
      <p:sp>
        <p:nvSpPr>
          <p:cNvPr id="243" name=""/>
          <p:cNvSpPr/>
          <p:nvPr/>
        </p:nvSpPr>
        <p:spPr>
          <a:xfrm>
            <a:off x="5400000" y="2880000"/>
            <a:ext cx="1980000" cy="1080000"/>
          </a:xfrm>
          <a:prstGeom prst="ellipse">
            <a:avLst/>
          </a:prstGeom>
          <a:solidFill>
            <a:schemeClr val="accent1"/>
          </a:solidFill>
          <a:ln w="0">
            <a:solidFill>
              <a:srgbClr val="2a2a45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200" spc="-1" strike="noStrike">
                <a:solidFill>
                  <a:srgbClr val="000000"/>
                </a:solidFill>
                <a:latin typeface="XO Oriel"/>
              </a:rPr>
              <a:t>ДТК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 algn="ctr"/>
            <a:r>
              <a:rPr b="0" lang="ru-RU" sz="1200" spc="-1" strike="noStrike">
                <a:solidFill>
                  <a:srgbClr val="000000"/>
                </a:solidFill>
                <a:latin typeface="XO Oriel"/>
              </a:rPr>
              <a:t>Детская точка кипения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4" name=""/>
          <p:cNvSpPr/>
          <p:nvPr/>
        </p:nvSpPr>
        <p:spPr>
          <a:xfrm>
            <a:off x="1651680" y="2833200"/>
            <a:ext cx="1980000" cy="1080000"/>
          </a:xfrm>
          <a:prstGeom prst="ellipse">
            <a:avLst/>
          </a:prstGeom>
          <a:solidFill>
            <a:schemeClr val="accent1"/>
          </a:solidFill>
          <a:ln w="0">
            <a:solidFill>
              <a:srgbClr val="2a2a45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000" spc="-1" strike="noStrike">
                <a:solidFill>
                  <a:srgbClr val="000000"/>
                </a:solidFill>
                <a:latin typeface="XO Oriel"/>
              </a:rPr>
              <a:t>ЦКБИО</a:t>
            </a:r>
            <a:endParaRPr b="0" lang="ru-RU" sz="1000" spc="-1" strike="noStrike">
              <a:solidFill>
                <a:srgbClr val="000000"/>
              </a:solidFill>
              <a:latin typeface="XO Oriel"/>
            </a:endParaRPr>
          </a:p>
          <a:p>
            <a:pPr algn="ctr"/>
            <a:r>
              <a:rPr b="0" lang="ru-RU" sz="1000" spc="-1" strike="noStrike">
                <a:solidFill>
                  <a:srgbClr val="000000"/>
                </a:solidFill>
                <a:latin typeface="XO Oriel"/>
              </a:rPr>
              <a:t>Центр комплексного библиотечно-информационного обслуживания</a:t>
            </a:r>
            <a:endParaRPr b="0" lang="ru-RU" sz="10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5" name=""/>
          <p:cNvSpPr/>
          <p:nvPr/>
        </p:nvSpPr>
        <p:spPr>
          <a:xfrm>
            <a:off x="1800000" y="5040000"/>
            <a:ext cx="1980000" cy="1080000"/>
          </a:xfrm>
          <a:prstGeom prst="ellipse">
            <a:avLst/>
          </a:prstGeom>
          <a:solidFill>
            <a:schemeClr val="accent1"/>
          </a:solidFill>
          <a:ln w="0">
            <a:solidFill>
              <a:srgbClr val="2a2a45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100" spc="-1" strike="noStrike">
                <a:solidFill>
                  <a:srgbClr val="000000"/>
                </a:solidFill>
                <a:latin typeface="XO Oriel"/>
              </a:rPr>
              <a:t>ДКОЦ</a:t>
            </a:r>
            <a:endParaRPr b="0" lang="ru-RU" sz="1100" spc="-1" strike="noStrike">
              <a:solidFill>
                <a:srgbClr val="000000"/>
              </a:solidFill>
              <a:latin typeface="XO Oriel"/>
            </a:endParaRPr>
          </a:p>
          <a:p>
            <a:pPr algn="ctr"/>
            <a:r>
              <a:rPr b="0" lang="ru-RU" sz="1100" spc="-1" strike="noStrike">
                <a:solidFill>
                  <a:srgbClr val="000000"/>
                </a:solidFill>
                <a:latin typeface="XO Oriel"/>
              </a:rPr>
              <a:t>Детский культурно-образовательный центр</a:t>
            </a:r>
            <a:endParaRPr b="0" lang="ru-RU" sz="11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6" name=""/>
          <p:cNvSpPr/>
          <p:nvPr/>
        </p:nvSpPr>
        <p:spPr>
          <a:xfrm>
            <a:off x="5400000" y="5040000"/>
            <a:ext cx="1980000" cy="1080000"/>
          </a:xfrm>
          <a:prstGeom prst="ellipse">
            <a:avLst/>
          </a:prstGeom>
          <a:solidFill>
            <a:schemeClr val="accent1"/>
          </a:solidFill>
          <a:ln w="0">
            <a:solidFill>
              <a:srgbClr val="2a2a45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200" spc="-1" strike="noStrike">
                <a:solidFill>
                  <a:srgbClr val="000000"/>
                </a:solidFill>
                <a:latin typeface="XO Oriel"/>
              </a:rPr>
              <a:t>ОДЦР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  <a:p>
            <a:pPr algn="ctr"/>
            <a:r>
              <a:rPr b="0" lang="ru-RU" sz="1200" spc="-1" strike="noStrike">
                <a:solidFill>
                  <a:srgbClr val="000000"/>
                </a:solidFill>
                <a:latin typeface="XO Oriel"/>
              </a:rPr>
              <a:t>Отдел детских цифровых ресурсов</a:t>
            </a:r>
            <a:endParaRPr b="0" lang="ru-RU" sz="1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7" name=""/>
          <p:cNvSpPr/>
          <p:nvPr/>
        </p:nvSpPr>
        <p:spPr>
          <a:xfrm>
            <a:off x="3780000" y="3780000"/>
            <a:ext cx="1440000" cy="108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0">
            <a:solidFill>
              <a:srgbClr val="2a2a45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/>
            <a:r>
              <a:rPr b="0" lang="ru-RU" sz="1300" spc="-1" strike="noStrike">
                <a:solidFill>
                  <a:srgbClr val="000000"/>
                </a:solidFill>
                <a:latin typeface="XO Oriel"/>
              </a:rPr>
              <a:t>ГКУ Филиал «ДТК-Центр чтения НБ РС (Я)»</a:t>
            </a:r>
            <a:endParaRPr b="0" lang="ru-RU" sz="13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8" name=""/>
          <p:cNvSpPr/>
          <p:nvPr/>
        </p:nvSpPr>
        <p:spPr>
          <a:xfrm flipV="1">
            <a:off x="5220000" y="3780000"/>
            <a:ext cx="360000" cy="1800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9" name=""/>
          <p:cNvSpPr/>
          <p:nvPr/>
        </p:nvSpPr>
        <p:spPr>
          <a:xfrm>
            <a:off x="5040000" y="4860000"/>
            <a:ext cx="720000" cy="3600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0" name=""/>
          <p:cNvSpPr/>
          <p:nvPr/>
        </p:nvSpPr>
        <p:spPr>
          <a:xfrm flipH="1">
            <a:off x="3420000" y="4860000"/>
            <a:ext cx="540000" cy="3600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1" name=""/>
          <p:cNvSpPr/>
          <p:nvPr/>
        </p:nvSpPr>
        <p:spPr>
          <a:xfrm>
            <a:off x="3420000" y="3780000"/>
            <a:ext cx="360000" cy="18000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55368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Georgia"/>
              </a:rPr>
              <a:t>Показатели государственного задания по филиалу</a:t>
            </a: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graphicFrame>
        <p:nvGraphicFramePr>
          <p:cNvPr id="253" name=""/>
          <p:cNvGraphicFramePr/>
          <p:nvPr/>
        </p:nvGraphicFramePr>
        <p:xfrm>
          <a:off x="466560" y="1440000"/>
          <a:ext cx="7873560" cy="5175360"/>
        </p:xfrm>
        <a:graphic>
          <a:graphicData uri="http://schemas.openxmlformats.org/drawingml/2006/table">
            <a:tbl>
              <a:tblPr/>
              <a:tblGrid>
                <a:gridCol w="3386160"/>
                <a:gridCol w="1238400"/>
                <a:gridCol w="1624680"/>
                <a:gridCol w="1624680"/>
              </a:tblGrid>
              <a:tr h="468720"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XO Oriel"/>
                        </a:rPr>
                        <a:t>2022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XO Oriel"/>
                      </a:endParaRPr>
                    </a:p>
                    <a:p>
                      <a:pPr indent="0">
                        <a:buNone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XO Oriel"/>
                        </a:rPr>
                        <a:t>факт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2023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indent="0">
                        <a:buNone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план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XO Oriel"/>
                        </a:rPr>
                        <a:t>2023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XO Oriel"/>
                      </a:endParaRPr>
                    </a:p>
                    <a:p>
                      <a:pPr indent="0">
                        <a:buNone/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XO Oriel"/>
                        </a:rPr>
                        <a:t>факт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98400"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Количество читателей (ДТК)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XO Oriel"/>
                        </a:rPr>
                        <a:t>11753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11753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XO Oriel"/>
                        </a:rPr>
                        <a:t>11760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38560"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Книговыдача (ДТК)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XO Oriel"/>
                        </a:rPr>
                        <a:t>58499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XO Oriel"/>
                      </a:endParaRPr>
                    </a:p>
                    <a:p>
                      <a:pPr indent="0">
                        <a:buNone/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67462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XO Oriel"/>
                        </a:rPr>
                        <a:t>46669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XO Oriel"/>
                      </a:endParaRPr>
                    </a:p>
                    <a:p>
                      <a:pPr indent="0">
                        <a:buNone/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38560"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Книговыдача ВСО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XO Oriel"/>
                        </a:rPr>
                        <a:t>68980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61736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XO Oriel"/>
                        </a:rPr>
                        <a:t>82770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68720"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Посещение (ДТК)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XO Oriel"/>
                        </a:rPr>
                        <a:t>22888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24207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XO Oriel"/>
                        </a:rPr>
                        <a:t>27058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68720"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Посещение (ВСО)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XO Oriel"/>
                        </a:rPr>
                        <a:t>46457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62898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XO Oriel"/>
                        </a:rPr>
                        <a:t>53268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69440"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Удаленно на сайте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XO Oriel"/>
                        </a:rPr>
                        <a:t>35295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20405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XO Oriel"/>
                        </a:rPr>
                        <a:t>27357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69440"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Выставки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XO Oriel"/>
                        </a:rPr>
                        <a:t>96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92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XO Oriel"/>
                        </a:rPr>
                        <a:t>96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69440"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Презентации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XO Oriel"/>
                        </a:rPr>
                        <a:t>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XO Oriel"/>
                        </a:rPr>
                        <a:t>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70160"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Конкурсы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XO Oriel"/>
                        </a:rPr>
                        <a:t>12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8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indent="0">
                        <a:buNone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XO Oriel"/>
                        </a:rPr>
                        <a:t>10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90000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Georgia"/>
              </a:rPr>
              <a:t>Попечительский Совет</a:t>
            </a: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457200" y="1800000"/>
            <a:ext cx="4015800" cy="260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marL="393120" indent="-29484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000000"/>
                </a:solidFill>
                <a:latin typeface="Georgia"/>
              </a:rPr>
              <a:t>В преддверии общероссийского Дня библиотек 24 мая состоялось первое заседание Попечительского совета филиала Национальной библиотеки Республики Саха (Якутия) «ДТК – центр чтения». В состав Попечительского совета вошли 16 человек, представляющих различные сферы деятельности: государственную службу, институты развития, общественные организации, бизнес и медиа.</a:t>
            </a:r>
            <a:endParaRPr b="0" lang="ru-RU" sz="1200" spc="-1" strike="noStrike">
              <a:solidFill>
                <a:srgbClr val="000000"/>
              </a:solidFill>
              <a:latin typeface="Georgia"/>
            </a:endParaRPr>
          </a:p>
          <a:p>
            <a:pPr marL="393120" indent="-29484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000000"/>
                </a:solidFill>
                <a:latin typeface="Georgia"/>
              </a:rPr>
              <a:t>Цель создания Попечительского совета «ДТК – центр чтения» это продвижение чтения среди детей и подростков, всесторонняя поддержка деятельности детской библиотеки, вовлеченность общественных и государственных учреждений.</a:t>
            </a:r>
            <a:endParaRPr b="0" lang="ru-RU" sz="1200" spc="-1" strike="noStrike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256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4680000" y="2209320"/>
            <a:ext cx="2366280" cy="1774440"/>
          </a:xfrm>
          <a:prstGeom prst="rect">
            <a:avLst/>
          </a:prstGeom>
          <a:ln w="0">
            <a:noFill/>
          </a:ln>
        </p:spPr>
      </p:pic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720000" y="4408920"/>
            <a:ext cx="3682800" cy="189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9000"/>
          </a:bodyPr>
          <a:p>
            <a:pPr marL="298080" indent="0" algn="just">
              <a:spcBef>
                <a:spcPts val="1417"/>
              </a:spcBef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Georgia"/>
              </a:rPr>
              <a:t>Итоги:</a:t>
            </a:r>
            <a:endParaRPr b="0" lang="ru-RU" sz="1400" spc="-1" strike="noStrike">
              <a:solidFill>
                <a:srgbClr val="000000"/>
              </a:solidFill>
              <a:latin typeface="Georgia"/>
            </a:endParaRPr>
          </a:p>
          <a:p>
            <a:pPr marL="298080" indent="-22356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Georgia"/>
              </a:rPr>
              <a:t>Акция «Книжная полка Попечителей»</a:t>
            </a:r>
            <a:endParaRPr b="0" lang="ru-RU" sz="1400" spc="-1" strike="noStrike">
              <a:solidFill>
                <a:srgbClr val="000000"/>
              </a:solidFill>
              <a:latin typeface="Georgia"/>
            </a:endParaRPr>
          </a:p>
          <a:p>
            <a:pPr marL="298080" indent="-22356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Georgia"/>
              </a:rPr>
              <a:t>Акция «Книжное приданое»</a:t>
            </a:r>
            <a:endParaRPr b="0" lang="ru-RU" sz="1400" spc="-1" strike="noStrike">
              <a:solidFill>
                <a:srgbClr val="000000"/>
              </a:solidFill>
              <a:latin typeface="Georgia"/>
            </a:endParaRPr>
          </a:p>
          <a:p>
            <a:pPr marL="298080" indent="-22356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Georgia"/>
              </a:rPr>
              <a:t>Благотворительный сбор «Библиотека возможностей»</a:t>
            </a:r>
            <a:endParaRPr b="0" lang="ru-RU" sz="1400" spc="-1" strike="noStrike">
              <a:solidFill>
                <a:srgbClr val="000000"/>
              </a:solidFill>
              <a:latin typeface="Georgia"/>
            </a:endParaRPr>
          </a:p>
          <a:p>
            <a:pPr marL="298080" indent="-22356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Georgia"/>
              </a:rPr>
              <a:t>Инклюзивный детский театр при ДТК «Маленький принц»</a:t>
            </a:r>
            <a:endParaRPr b="0" lang="ru-RU" sz="1400" spc="-1" strike="noStrike">
              <a:solidFill>
                <a:srgbClr val="000000"/>
              </a:solidFill>
              <a:latin typeface="Georgia"/>
            </a:endParaRPr>
          </a:p>
          <a:p>
            <a:pPr marL="298080" indent="-22356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Georgia"/>
              </a:rPr>
              <a:t>Освещение мероприятий библиотеки на НВК «Саха»</a:t>
            </a:r>
            <a:endParaRPr b="0" lang="ru-RU" sz="1400" spc="-1" strike="noStrike">
              <a:solidFill>
                <a:srgbClr val="000000"/>
              </a:solidFill>
              <a:latin typeface="Georgia"/>
            </a:endParaRPr>
          </a:p>
          <a:p>
            <a:pPr marL="298080"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258" name="" descr="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6806160" y="2880000"/>
            <a:ext cx="2193840" cy="2786400"/>
          </a:xfrm>
          <a:prstGeom prst="rect">
            <a:avLst/>
          </a:prstGeom>
          <a:ln w="0">
            <a:noFill/>
          </a:ln>
        </p:spPr>
      </p:pic>
      <p:pic>
        <p:nvPicPr>
          <p:cNvPr id="259" name="" descr=""/>
          <p:cNvPicPr/>
          <p:nvPr/>
        </p:nvPicPr>
        <p:blipFill>
          <a:blip r:embed="rId3">
            <a:alphaModFix amt="50000"/>
          </a:blip>
          <a:stretch/>
        </p:blipFill>
        <p:spPr>
          <a:xfrm>
            <a:off x="4680000" y="4500000"/>
            <a:ext cx="2399760" cy="180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540000" y="733680"/>
            <a:ext cx="8229240" cy="106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Georgia"/>
              </a:rPr>
              <a:t>Библиотека возможностей</a:t>
            </a:r>
            <a:endParaRPr b="0" lang="ru-RU" sz="20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540000" y="1800000"/>
            <a:ext cx="4015800" cy="206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Georgia"/>
              </a:rPr>
              <a:t>Запуск благотоврительного сбора 25 сентября, окончание 25 декабря.</a:t>
            </a:r>
            <a:endParaRPr b="0" lang="ru-RU" sz="1400" spc="-1" strike="noStrike">
              <a:solidFill>
                <a:srgbClr val="000000"/>
              </a:solidFill>
              <a:latin typeface="Georgia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Georgia"/>
              </a:rPr>
              <a:t>Сумма: 150 000 рублей</a:t>
            </a:r>
            <a:endParaRPr b="0" lang="ru-RU" sz="1400" spc="-1" strike="noStrike">
              <a:solidFill>
                <a:srgbClr val="000000"/>
              </a:solidFill>
              <a:latin typeface="Georgia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000000"/>
                </a:solidFill>
                <a:latin typeface="Georgia"/>
              </a:rPr>
              <a:t>Собрано: 155 000 рублей</a:t>
            </a:r>
            <a:endParaRPr b="0" lang="ru-RU" sz="14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4680000" y="1615320"/>
            <a:ext cx="4015800" cy="432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263" name="Picture 5" descr=""/>
          <p:cNvPicPr/>
          <p:nvPr/>
        </p:nvPicPr>
        <p:blipFill>
          <a:blip r:embed="rId1">
            <a:alphaModFix amt="50000"/>
          </a:blip>
          <a:srcRect l="17478" t="7216" r="20728" b="26901"/>
          <a:stretch/>
        </p:blipFill>
        <p:spPr>
          <a:xfrm>
            <a:off x="4632120" y="1620000"/>
            <a:ext cx="4063680" cy="2340000"/>
          </a:xfrm>
          <a:prstGeom prst="rect">
            <a:avLst/>
          </a:prstGeom>
          <a:ln w="0">
            <a:noFill/>
          </a:ln>
        </p:spPr>
      </p:pic>
      <p:pic>
        <p:nvPicPr>
          <p:cNvPr id="264" name="" descr="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4799520" y="3600000"/>
            <a:ext cx="3840480" cy="2880000"/>
          </a:xfrm>
          <a:prstGeom prst="rect">
            <a:avLst/>
          </a:prstGeom>
          <a:ln w="0">
            <a:noFill/>
          </a:ln>
        </p:spPr>
      </p:pic>
      <p:sp>
        <p:nvSpPr>
          <p:cNvPr id="265" name="PlaceHolder 4"/>
          <p:cNvSpPr>
            <a:spLocks noGrp="1"/>
          </p:cNvSpPr>
          <p:nvPr>
            <p:ph/>
          </p:nvPr>
        </p:nvSpPr>
        <p:spPr>
          <a:xfrm>
            <a:off x="180000" y="3600000"/>
            <a:ext cx="4320000" cy="288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 algn="just">
              <a:spcBef>
                <a:spcPts val="1417"/>
              </a:spcBef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Georgia"/>
              </a:rPr>
              <a:t>В Библиотеках возможностей сформирован «золотой фонд» - банк развивающих методик и материалов, оборудованы игровые зоны. Дежурный специалист библиотеки поможет родителям быстро сориентироваться в многообразии методик и пособий для детей с ограниченными возможностями здоровья, детей-инвалидов, подберут необходимую литературу и научат правилам использования. </a:t>
            </a:r>
            <a:endParaRPr b="0" lang="ru-RU" sz="14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10760" y="540000"/>
            <a:ext cx="8229240" cy="7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Georgia"/>
              </a:rPr>
              <a:t>Научно-методическая работа</a:t>
            </a: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subTitle"/>
          </p:nvPr>
        </p:nvSpPr>
        <p:spPr>
          <a:xfrm>
            <a:off x="540000" y="2249280"/>
            <a:ext cx="8229240" cy="432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0" algn="ctr">
              <a:buNone/>
            </a:pPr>
            <a:r>
              <a:rPr b="0" lang="ru-RU" sz="3200" spc="-1" strike="noStrike">
                <a:solidFill>
                  <a:srgbClr val="000000"/>
                </a:solidFill>
                <a:latin typeface="XO Oriel"/>
              </a:rPr>
              <a:t> </a:t>
            </a: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graphicFrame>
        <p:nvGraphicFramePr>
          <p:cNvPr id="268" name=""/>
          <p:cNvGraphicFramePr/>
          <p:nvPr/>
        </p:nvGraphicFramePr>
        <p:xfrm>
          <a:off x="1878120" y="1260000"/>
          <a:ext cx="6221520" cy="5159160"/>
        </p:xfrm>
        <a:graphic>
          <a:graphicData uri="http://schemas.openxmlformats.org/drawingml/2006/table">
            <a:tbl>
              <a:tblPr/>
              <a:tblGrid>
                <a:gridCol w="510840"/>
                <a:gridCol w="4210560"/>
                <a:gridCol w="1500480"/>
              </a:tblGrid>
              <a:tr h="328320">
                <a:tc>
                  <a:txBody>
                    <a:bodyPr lIns="36000" rIns="36000" tIns="36000" bIns="36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pPr algn="ctr"/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Наименование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Даты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27584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Республиканский методический семинар для детских библиотек: «Чтение детей и подростков в эпоху гаджетов: вызовы и ответы»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13-17 марта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84024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Методический семинар для сотрудников ДТК по детскому чтению (Неустроева А.Б.)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24 ноября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03464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Научные исследования по детскому чтению, работе детских библиотек (совместно с НИИ чтения)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В течение года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8428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Стратегическая сессия ДТК по продвижению семейного чтения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14 декабря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09620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Стратегическая сессия «Чтение в цифровую эпоху: традиционные практики, новые возможности» (Движение первых)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XO Oriel"/>
                        </a:rPr>
                        <a:t>21-22 ноября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1620000" y="1080000"/>
            <a:ext cx="5662800" cy="477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Georgia"/>
              </a:rPr>
              <a:t>Конференции 2023</a:t>
            </a:r>
            <a:endParaRPr b="0" lang="ru-RU" sz="1800" spc="-1" strike="noStrike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270" name="" descr=""/>
          <p:cNvPicPr/>
          <p:nvPr/>
        </p:nvPicPr>
        <p:blipFill>
          <a:blip r:embed="rId1">
            <a:alphaModFix amt="50000"/>
          </a:blip>
          <a:stretch/>
        </p:blipFill>
        <p:spPr>
          <a:xfrm>
            <a:off x="360000" y="1984320"/>
            <a:ext cx="2160000" cy="3055680"/>
          </a:xfrm>
          <a:prstGeom prst="rect">
            <a:avLst/>
          </a:prstGeom>
          <a:ln w="0">
            <a:noFill/>
          </a:ln>
        </p:spPr>
      </p:pic>
      <p:pic>
        <p:nvPicPr>
          <p:cNvPr id="271" name="Объект 1" descr=""/>
          <p:cNvPicPr/>
          <p:nvPr/>
        </p:nvPicPr>
        <p:blipFill>
          <a:blip r:embed="rId2">
            <a:alphaModFix amt="50000"/>
          </a:blip>
          <a:stretch/>
        </p:blipFill>
        <p:spPr>
          <a:xfrm>
            <a:off x="2660400" y="1980000"/>
            <a:ext cx="2199600" cy="2950200"/>
          </a:xfrm>
          <a:prstGeom prst="rect">
            <a:avLst/>
          </a:prstGeom>
          <a:ln w="0">
            <a:noFill/>
          </a:ln>
        </p:spPr>
      </p:pic>
      <p:pic>
        <p:nvPicPr>
          <p:cNvPr id="272" name="Объект 7" descr=""/>
          <p:cNvPicPr/>
          <p:nvPr/>
        </p:nvPicPr>
        <p:blipFill>
          <a:blip r:embed="rId3">
            <a:alphaModFix amt="50000"/>
          </a:blip>
          <a:srcRect l="4203" t="5519" r="3304" b="10642"/>
          <a:stretch/>
        </p:blipFill>
        <p:spPr>
          <a:xfrm rot="5400000">
            <a:off x="4393800" y="2446200"/>
            <a:ext cx="2912400" cy="1980000"/>
          </a:xfrm>
          <a:prstGeom prst="rect">
            <a:avLst/>
          </a:prstGeom>
          <a:ln w="0">
            <a:noFill/>
          </a:ln>
        </p:spPr>
      </p:pic>
      <p:pic>
        <p:nvPicPr>
          <p:cNvPr id="273" name="" descr=""/>
          <p:cNvPicPr/>
          <p:nvPr/>
        </p:nvPicPr>
        <p:blipFill>
          <a:blip r:embed="rId4">
            <a:alphaModFix amt="50000"/>
          </a:blip>
          <a:stretch/>
        </p:blipFill>
        <p:spPr>
          <a:xfrm>
            <a:off x="6986880" y="1980000"/>
            <a:ext cx="2013120" cy="288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Городская">
  <a:themeElements>
    <a:clrScheme name="Городская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Городская">
  <a:themeElements>
    <a:clrScheme name="Городская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Городская">
  <a:themeElements>
    <a:clrScheme name="Городская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Городская">
  <a:themeElements>
    <a:clrScheme name="Городская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567</TotalTime>
  <Application>Редактор_презентаций/2.7.0.0$Linux_X86_64 LibreOffice_project/e981501cdc004a76b8b36c3c4c04733b452aecdc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2023-09-18T23:41:25Z</dcterms:created>
  <dc:creator>ДТК-Зав</dc:creator>
  <dc:description/>
  <dc:language>ru-RU</dc:language>
  <cp:lastModifiedBy/>
  <dcterms:modified xsi:type="dcterms:W3CDTF">2024-01-25T17:04:28Z</dcterms:modified>
  <cp:revision>22</cp:revision>
  <dc:subject/>
  <dc:title>Текущая деятельность работы филиала «ДТК-центр чтения»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2</vt:r8>
  </property>
  <property fmtid="{D5CDD505-2E9C-101B-9397-08002B2CF9AE}" pid="3" name="PresentationFormat">
    <vt:lpwstr>Экран (4:3)</vt:lpwstr>
  </property>
  <property fmtid="{D5CDD505-2E9C-101B-9397-08002B2CF9AE}" pid="4" name="Slides">
    <vt:r8>15</vt:r8>
  </property>
</Properties>
</file>